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300" r:id="rId30"/>
    <p:sldId id="302" r:id="rId31"/>
    <p:sldId id="283" r:id="rId32"/>
    <p:sldId id="298" r:id="rId33"/>
    <p:sldId id="294" r:id="rId34"/>
    <p:sldId id="295" r:id="rId35"/>
    <p:sldId id="299" r:id="rId36"/>
    <p:sldId id="3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92" d="100"/>
          <a:sy n="192" d="100"/>
        </p:scale>
        <p:origin x="1032" y="2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8B9C9-1545-4873-B05D-DA3A80419142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ADCA2-185C-4C67-BAE9-A059781BF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3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DCA2-185C-4C67-BAE9-A059781BFB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1) Safety-critical systems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3) Bitcoin wallet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2) E-voting</a:t>
            </a:r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4) Web credential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form</a:t>
            </a:r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field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field 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Mouse pointer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UI snapshot</a:t>
            </a: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form</a:t>
            </a:r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Mouse pointer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UI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Cancel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35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Extracted value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form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Mouse pointer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UI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Cancel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35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form</a:t>
            </a:r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Mouse pointer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UI snapshot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Cancel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35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Extracted value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form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Mouse pointer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UI snapshot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Cancel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35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OK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Cancel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Sensitive field 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Sensitive field 2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Sensitive form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field 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Sensitive form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field 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818498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</a:rPr>
              <a:t>&lt;form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“,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Sensitive field 1: &lt;input type="text" name=“tb_1”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Sensitive field 2: &lt;input type="text" name=“tb_2”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 &lt;button type="submit" value="Submit”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>
                <a:latin typeface="Consolas" panose="020B0609020204030204" pitchFamily="49" charset="0"/>
              </a:rPr>
              <a:t>&gt;Submit&lt;/button&gt;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value="Reset” 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>
                <a:latin typeface="Consolas" panose="020B0609020204030204" pitchFamily="49" charset="0"/>
              </a:rPr>
              <a:t>&gt;Reset&lt;/button&gt; 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&lt;/form&gt;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627002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743974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707321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Sensitive form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07321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Normal field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781042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field 1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342419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773074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781042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field 2</a:t>
            </a:r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QR code generation</a:t>
            </a:r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Overlay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713852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672965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617052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Integrity protected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840478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1:Data_1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2:Data_2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Sign(payload)</a:t>
              </a:r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2280468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5357946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Payload</a:t>
            </a:r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1" name="Oval 80"/>
          <p:cNvSpPr/>
          <p:nvPr/>
        </p:nvSpPr>
        <p:spPr>
          <a:xfrm>
            <a:off x="11967198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29" name="Elbow Connector 28"/>
          <p:cNvCxnSpPr>
            <a:cxnSpLocks/>
            <a:endCxn id="78" idx="3"/>
          </p:cNvCxnSpPr>
          <p:nvPr/>
        </p:nvCxnSpPr>
        <p:spPr>
          <a:xfrm rot="5400000">
            <a:off x="9838558" y="2894478"/>
            <a:ext cx="3075205" cy="1196008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295656" y="2966626"/>
            <a:ext cx="119948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778536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Verified UI from secure_site.io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361300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435021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435021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521871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Data_1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521871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Data_2</a:t>
            </a:r>
          </a:p>
        </p:txBody>
      </p:sp>
      <p:sp>
        <p:nvSpPr>
          <p:cNvPr id="65" name="Oval 64"/>
          <p:cNvSpPr/>
          <p:nvPr/>
        </p:nvSpPr>
        <p:spPr>
          <a:xfrm>
            <a:off x="11178994" y="493563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5035026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850360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 to the browser</a:t>
            </a:r>
          </a:p>
        </p:txBody>
      </p:sp>
      <p:sp>
        <p:nvSpPr>
          <p:cNvPr id="82" name="Oval 81"/>
          <p:cNvSpPr/>
          <p:nvPr/>
        </p:nvSpPr>
        <p:spPr>
          <a:xfrm>
            <a:off x="2507324" y="493563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532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Frame + overlay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Frames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Device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Display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Mouse trace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Verify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Frame + overlay</a:t>
            </a:r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Mouse</a:t>
            </a:r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Form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HTTP request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response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Frames</a:t>
            </a:r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Record inputs + update overlay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Submit data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Send data</a:t>
            </a:r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2687547" y="2464021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31417" y="2602083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Frame + overlay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Frames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IOHub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Display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Host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83743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Mouse trace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1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112" y="260353"/>
            <a:ext cx="46027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259359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49" y="950591"/>
            <a:ext cx="45719" cy="21141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Verify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Frame + overlay</a:t>
            </a:r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Mouse</a:t>
            </a:r>
          </a:p>
        </p:txBody>
      </p:sp>
      <p:sp>
        <p:nvSpPr>
          <p:cNvPr id="45" name="Left Brace 44"/>
          <p:cNvSpPr/>
          <p:nvPr/>
        </p:nvSpPr>
        <p:spPr>
          <a:xfrm>
            <a:off x="221718" y="1544333"/>
            <a:ext cx="123521" cy="1520380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106800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Form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311002" y="158128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HTTP request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82794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091105" y="1605993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response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Frames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834297" y="2396343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Submit data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880046"/>
            <a:ext cx="585080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695380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Send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2989605" y="2152155"/>
            <a:ext cx="164666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Record inputs + update overlay</a:t>
            </a:r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Device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Display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Encrypt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Send  encrypted input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Frame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Frame + input overlay</a:t>
              </a: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Device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Display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Decrypt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Frame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Frame + overlay</a:t>
              </a:r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Webpage + encrypted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Text box 1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Text box 2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Oblivious window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Option 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Option 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Cancel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side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Server side static image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Text box 1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Text box 2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Option 1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Option 2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Cancel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HTML + overlay on device </a:t>
            </a:r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 box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 box 2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side + disabled pointer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Option 1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Option 2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Cancel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Decoded and Decrypted UI</a:t>
              </a: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HTML + overlay on IOHub + rendered pointer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 box 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 box 2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315748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Pointer information to the host</a:t>
            </a:r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430856" y="824477"/>
            <a:ext cx="951547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overlaid by the IOHub</a:t>
            </a:r>
          </a:p>
        </p:txBody>
      </p:sp>
      <p:sp>
        <p:nvSpPr>
          <p:cNvPr id="9" name="Rectangle 8"/>
          <p:cNvSpPr/>
          <p:nvPr/>
        </p:nvSpPr>
        <p:spPr>
          <a:xfrm>
            <a:off x="-129539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QR code with encrypted UI specification</a:t>
            </a:r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Static pointer</a:t>
            </a:r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Verified UI from secure_site.io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Option 1</a:t>
                </a: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Option 2</a:t>
                </a: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Cancel</a:t>
              </a:r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Overlay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Host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Remote server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TEE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IO driver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(Downstream channel)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Certificate of the IOHub</a:t>
              </a:r>
            </a:p>
            <a:p>
              <a:r>
                <a:rPr lang="en-US" b="1" dirty="0">
                  <a:solidFill>
                    <a:srgbClr val="FF0000"/>
                  </a:solidFill>
                </a:rPr>
                <a:t>(Upstream channel)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/>
                <a:t>IOHub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side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HDMI frames + overlay</a:t>
            </a:r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Host’s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Host’s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side</a:t>
            </a: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HDMI frames + overlay</a:t>
            </a: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side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Interaction on overlay</a:t>
            </a: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HDMI to camera input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HDMI from host</a:t>
            </a: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HDMI to camera input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HDMI from host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HDMI to Display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Mouse/keyboard emulator</a:t>
            </a: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Mouse/keyboard interceptor and relay</a:t>
            </a: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Rpi</a:t>
            </a:r>
            <a:r>
              <a:rPr lang="en-US" dirty="0">
                <a:solidFill>
                  <a:srgbClr val="FF0000"/>
                </a:solidFill>
              </a:rPr>
              <a:t> 3 for communication to host</a:t>
            </a: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>
            <a:off x="1" y="1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944091" y="1220229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178829" y="138790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1730247" y="834049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6200000" flipH="1">
            <a:off x="999528" y="2705457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16778505" flipH="1">
            <a:off x="2459527" y="1930637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 flipH="1">
            <a:off x="1347311" y="1301692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3207" y="41434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558936" y="27580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28" name="Oval 27"/>
          <p:cNvSpPr/>
          <p:nvPr/>
        </p:nvSpPr>
        <p:spPr>
          <a:xfrm>
            <a:off x="127136" y="17928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29" name="Oval 28"/>
          <p:cNvSpPr/>
          <p:nvPr/>
        </p:nvSpPr>
        <p:spPr>
          <a:xfrm>
            <a:off x="951836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0" name="Oval 29"/>
          <p:cNvSpPr/>
          <p:nvPr/>
        </p:nvSpPr>
        <p:spPr>
          <a:xfrm>
            <a:off x="1822952" y="6065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3196239" y="4032482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61809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3" name="Oval 32"/>
          <p:cNvSpPr/>
          <p:nvPr/>
        </p:nvSpPr>
        <p:spPr>
          <a:xfrm>
            <a:off x="3048966" y="42744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 rot="16200000">
            <a:off x="3866028" y="334253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099268" y="4124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 rot="16200000">
            <a:off x="206344" y="3005632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759" y="333561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6835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Host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Remote server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HIDs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User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TEE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IO driver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0" y="0"/>
            <a:ext cx="4460121" cy="442256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3778081" y="2649174"/>
            <a:ext cx="670003" cy="1773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46059" y="25291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84870" y="742817"/>
            <a:ext cx="705884" cy="1019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3396" y="149525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18273" y="1620845"/>
            <a:ext cx="844275" cy="35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54724" y="749987"/>
            <a:ext cx="1318353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flipH="1">
            <a:off x="598109" y="2727958"/>
            <a:ext cx="2992645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2048671" y="228003"/>
            <a:ext cx="799131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7096" y="63769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27" name="Oval 26"/>
          <p:cNvSpPr/>
          <p:nvPr/>
        </p:nvSpPr>
        <p:spPr>
          <a:xfrm>
            <a:off x="1946512" y="11507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28" name="Oval 27"/>
          <p:cNvSpPr/>
          <p:nvPr/>
        </p:nvSpPr>
        <p:spPr>
          <a:xfrm>
            <a:off x="2976296" y="5225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29" name="Oval 28"/>
          <p:cNvSpPr/>
          <p:nvPr/>
        </p:nvSpPr>
        <p:spPr>
          <a:xfrm>
            <a:off x="3489741" y="6792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30" name="Oval 29"/>
          <p:cNvSpPr/>
          <p:nvPr/>
        </p:nvSpPr>
        <p:spPr>
          <a:xfrm>
            <a:off x="4124793" y="150197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2852866"/>
            <a:ext cx="554725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37490" y="26285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3" name="Oval 32"/>
          <p:cNvSpPr/>
          <p:nvPr/>
        </p:nvSpPr>
        <p:spPr>
          <a:xfrm>
            <a:off x="165374" y="276020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377535" y="228003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04470" y="1495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1227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Zero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 device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Raspberry pi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 interceptor</a:t>
            </a: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Display</a:t>
            </a: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Zero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Input device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Raspberry pi 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 interceptor</a:t>
            </a: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Display</a:t>
            </a: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Jon Snow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1111 1111 1111 1111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12/21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123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1234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Fake cursor that user follows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Real cursor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Overlaid </a:t>
            </a:r>
            <a:r>
              <a:rPr lang="en-US" sz="1200" dirty="0" err="1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Early form submission</a:t>
            </a: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-1" y="0"/>
            <a:ext cx="4361935" cy="2653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7271" y="16047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433" y="224195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OS triggers click</a:t>
            </a:r>
          </a:p>
        </p:txBody>
      </p:sp>
    </p:spTree>
    <p:extLst>
      <p:ext uri="{BB962C8B-B14F-4D97-AF65-F5344CB8AC3E}">
        <p14:creationId xmlns:p14="http://schemas.microsoft.com/office/powerpoint/2010/main" val="1955278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85751" cy="1904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82" y="0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09" y="291156"/>
            <a:ext cx="570223" cy="950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14" y="0"/>
            <a:ext cx="1905000" cy="19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5031" y="1959232"/>
            <a:ext cx="1589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HDMI frame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3546582" y="1959232"/>
            <a:ext cx="19055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Cropped frame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12414" y="1959232"/>
            <a:ext cx="20093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Detected cursor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03209" y="1682233"/>
            <a:ext cx="12552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Cursor template</a:t>
            </a:r>
          </a:p>
        </p:txBody>
      </p:sp>
      <p:sp>
        <p:nvSpPr>
          <p:cNvPr id="12" name="Oval 11"/>
          <p:cNvSpPr/>
          <p:nvPr/>
        </p:nvSpPr>
        <p:spPr>
          <a:xfrm>
            <a:off x="1591862" y="14792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4398069" y="147947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6463901" y="147947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5" name="Oval 14"/>
          <p:cNvSpPr/>
          <p:nvPr/>
        </p:nvSpPr>
        <p:spPr>
          <a:xfrm>
            <a:off x="8090607" y="147947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7624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Bridge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IO second factor</a:t>
            </a:r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 level payload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forward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signals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Overlay</a:t>
            </a:r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IOHub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Host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09621" y="2731309"/>
            <a:ext cx="11633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IO second factor</a:t>
            </a:r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 level payload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Frames</a:t>
            </a:r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forward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signals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Overlay</a:t>
            </a:r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Display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Bridge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5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Browser render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2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Send frame</a:t>
                </a: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6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7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HTTP data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Decode + Overlay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Host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Remote server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overlay UI</a:t>
              </a:r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6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/>
                      <a:t> </a:t>
                    </a:r>
                  </a:p>
                  <a:p>
                    <a:r>
                      <a:rPr lang="en-US" dirty="0"/>
                      <a:t>on overlay</a:t>
                    </a:r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8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Overlay action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Device side mouse trace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Incoming frames + mouse detection</a:t>
            </a:r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IOHub side mouse trace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Incoming frames + mouse detection</a:t>
            </a:r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Click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  <a:p>
                  <a:r>
                    <a:rPr lang="en-US" dirty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/>
                </a:p>
                <a:p>
                  <a:r>
                    <a:rPr lang="en-US" dirty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form</a:t>
            </a:r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field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Sensitive field 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24314</TotalTime>
  <Words>958</Words>
  <Application>Microsoft Office PowerPoint</Application>
  <PresentationFormat>Widescreen</PresentationFormat>
  <Paragraphs>424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292</cp:revision>
  <dcterms:created xsi:type="dcterms:W3CDTF">2018-09-21T13:29:07Z</dcterms:created>
  <dcterms:modified xsi:type="dcterms:W3CDTF">2021-04-08T13:39:00Z</dcterms:modified>
</cp:coreProperties>
</file>